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739" r:id="rId8"/>
    <p:sldId id="1838" r:id="rId9"/>
    <p:sldId id="1828" r:id="rId10"/>
    <p:sldId id="1829" r:id="rId11"/>
    <p:sldId id="1832" r:id="rId12"/>
    <p:sldId id="1833" r:id="rId13"/>
    <p:sldId id="1830" r:id="rId14"/>
    <p:sldId id="1842" r:id="rId15"/>
    <p:sldId id="1834" r:id="rId16"/>
    <p:sldId id="1839" r:id="rId17"/>
    <p:sldId id="1840" r:id="rId18"/>
    <p:sldId id="1841" r:id="rId19"/>
    <p:sldId id="1835" r:id="rId20"/>
    <p:sldId id="1836" r:id="rId21"/>
    <p:sldId id="1815" r:id="rId22"/>
    <p:sldId id="1827"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3512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8514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42539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0243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6172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0943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5289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1238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979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2476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3265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7482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07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7/25/23 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64336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4807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aphicFrame>
        <p:nvGraphicFramePr>
          <p:cNvPr id="4" name="表格 3">
            <a:extLst>
              <a:ext uri="{FF2B5EF4-FFF2-40B4-BE49-F238E27FC236}">
                <a16:creationId xmlns:a16="http://schemas.microsoft.com/office/drawing/2014/main" id="{AAF4E6CA-7A3E-104B-9789-D4D677BC30D4}"/>
              </a:ext>
            </a:extLst>
          </p:cNvPr>
          <p:cNvGraphicFramePr>
            <a:graphicFrameLocks noGrp="1"/>
          </p:cNvGraphicFramePr>
          <p:nvPr>
            <p:extLst>
              <p:ext uri="{D42A27DB-BD31-4B8C-83A1-F6EECF244321}">
                <p14:modId xmlns:p14="http://schemas.microsoft.com/office/powerpoint/2010/main" val="34187455"/>
              </p:ext>
            </p:extLst>
          </p:nvPr>
        </p:nvGraphicFramePr>
        <p:xfrm>
          <a:off x="463502" y="1340768"/>
          <a:ext cx="11123606" cy="4608512"/>
        </p:xfrm>
        <a:graphic>
          <a:graphicData uri="http://schemas.openxmlformats.org/drawingml/2006/table">
            <a:tbl>
              <a:tblPr>
                <a:tableStyleId>{00A15C55-8517-42AA-B614-E9B94910E393}</a:tableStyleId>
              </a:tblPr>
              <a:tblGrid>
                <a:gridCol w="1485056">
                  <a:extLst>
                    <a:ext uri="{9D8B030D-6E8A-4147-A177-3AD203B41FA5}">
                      <a16:colId xmlns:a16="http://schemas.microsoft.com/office/drawing/2014/main" val="3556239424"/>
                    </a:ext>
                  </a:extLst>
                </a:gridCol>
                <a:gridCol w="5157935">
                  <a:extLst>
                    <a:ext uri="{9D8B030D-6E8A-4147-A177-3AD203B41FA5}">
                      <a16:colId xmlns:a16="http://schemas.microsoft.com/office/drawing/2014/main" val="3645459689"/>
                    </a:ext>
                  </a:extLst>
                </a:gridCol>
                <a:gridCol w="4480615">
                  <a:extLst>
                    <a:ext uri="{9D8B030D-6E8A-4147-A177-3AD203B41FA5}">
                      <a16:colId xmlns:a16="http://schemas.microsoft.com/office/drawing/2014/main" val="1830444307"/>
                    </a:ext>
                  </a:extLst>
                </a:gridCol>
              </a:tblGrid>
              <a:tr h="673414">
                <a:tc>
                  <a:txBody>
                    <a:bodyPr/>
                    <a:lstStyle/>
                    <a:p>
                      <a:pPr algn="l"/>
                      <a:endParaRPr lang="zh-CN" altLang="en-US" sz="1000" b="1" dirty="0">
                        <a:effectLst/>
                        <a:latin typeface="Gill Sans MT" panose="020B0502020104020203" pitchFamily="34" charset="0"/>
                        <a:ea typeface="+mj-ea"/>
                      </a:endParaRPr>
                    </a:p>
                  </a:txBody>
                  <a:tcPr marL="59255" marR="59255" marT="33860" marB="33860" anchor="ctr"/>
                </a:tc>
                <a:tc>
                  <a:txBody>
                    <a:bodyPr/>
                    <a:lstStyle/>
                    <a:p>
                      <a:pPr algn="l"/>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time</a:t>
                      </a:r>
                      <a:endParaRPr lang="zh-CN" altLang="en-US" sz="1400" b="1" dirty="0">
                        <a:effectLst/>
                        <a:latin typeface="Futura Medium" panose="020B0602020204020303" pitchFamily="34" charset="-79"/>
                        <a:ea typeface="+mj-ea"/>
                        <a:cs typeface="Futura Medium" panose="020B0602020204020303" pitchFamily="34" charset="-79"/>
                      </a:endParaRPr>
                    </a:p>
                  </a:txBody>
                  <a:tcPr marL="59255" marR="59255" marT="33860" marB="33860" anchor="ctr"/>
                </a:tc>
                <a:tc>
                  <a:txBody>
                    <a:bodyPr/>
                    <a:lstStyle/>
                    <a:p>
                      <a:pPr algn="l"/>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time</a:t>
                      </a:r>
                      <a:endParaRPr lang="en-US" altLang="zh-CN" sz="1400" b="1" dirty="0">
                        <a:effectLst/>
                        <a:latin typeface="Futura Medium" panose="020B0602020204020303" pitchFamily="34" charset="-79"/>
                        <a:ea typeface="+mj-ea"/>
                        <a:cs typeface="Futura Medium" panose="020B0602020204020303" pitchFamily="34" charset="-79"/>
                      </a:endParaRPr>
                    </a:p>
                  </a:txBody>
                  <a:tcPr marL="59255" marR="59255" marT="33860" marB="33860" anchor="ctr"/>
                </a:tc>
                <a:extLst>
                  <a:ext uri="{0D108BD9-81ED-4DB2-BD59-A6C34878D82A}">
                    <a16:rowId xmlns:a16="http://schemas.microsoft.com/office/drawing/2014/main" val="821472374"/>
                  </a:ext>
                </a:extLst>
              </a:tr>
              <a:tr h="2302324">
                <a:tc>
                  <a:txBody>
                    <a:bodyPr/>
                    <a:lstStyle/>
                    <a:p>
                      <a:pPr algn="ctr"/>
                      <a:r>
                        <a:rPr lang="zh-CN" altLang="en-US" sz="1050" b="0" dirty="0">
                          <a:effectLst/>
                          <a:latin typeface="Gill Sans MT" panose="020B0502020104020203" pitchFamily="34" charset="0"/>
                          <a:ea typeface="+mj-ea"/>
                        </a:rPr>
                        <a:t>优点</a:t>
                      </a:r>
                    </a:p>
                  </a:txBody>
                  <a:tcPr marL="59255" marR="59255" marT="33860" marB="33860" anchor="ctr">
                    <a:solidFill>
                      <a:schemeClr val="bg1"/>
                    </a:solidFill>
                  </a:tcP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可以根据当前硬件情况实时编译生成最优机器指令</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可以根据当前程序的运行情况生成最优的机器指令序列</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当程序需要支持动态链接时，只能使用</a:t>
                      </a:r>
                      <a:r>
                        <a:rPr lang="en-US" altLang="zh-CN" sz="1050" kern="1200" dirty="0">
                          <a:solidFill>
                            <a:srgbClr val="59595A"/>
                          </a:solidFill>
                          <a:effectLst/>
                          <a:latin typeface="Gill Sans MT" panose="020B0502020104020203" pitchFamily="34" charset="0"/>
                          <a:ea typeface="+mj-ea"/>
                          <a:cs typeface="+mn-cs"/>
                        </a:rPr>
                        <a:t>JIT</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可以根据进程中内存的实际情况调整代码，使内存能够更充分的利用</a:t>
                      </a:r>
                    </a:p>
                  </a:txBody>
                  <a:tcPr marL="59255" marR="59255" marT="33860" marB="33860" anchor="ctr">
                    <a:solidFill>
                      <a:schemeClr val="bg1"/>
                    </a:solidFill>
                  </a:tcP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在程序运行前编译，可以避免在运行时的编译性能消耗和内存消耗</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可以在程序运行初期就达到最高性能</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可以显著的加快程序的启动</a:t>
                      </a:r>
                    </a:p>
                  </a:txBody>
                  <a:tcPr marL="59255" marR="59255" marT="33860" marB="33860" anchor="ctr">
                    <a:solidFill>
                      <a:schemeClr val="bg1"/>
                    </a:solidFill>
                  </a:tcPr>
                </a:tc>
                <a:extLst>
                  <a:ext uri="{0D108BD9-81ED-4DB2-BD59-A6C34878D82A}">
                    <a16:rowId xmlns:a16="http://schemas.microsoft.com/office/drawing/2014/main" val="2594019560"/>
                  </a:ext>
                </a:extLst>
              </a:tr>
              <a:tr h="1632774">
                <a:tc>
                  <a:txBody>
                    <a:bodyPr/>
                    <a:lstStyle/>
                    <a:p>
                      <a:pPr algn="ctr"/>
                      <a:r>
                        <a:rPr lang="zh-CN" altLang="en-US" sz="1050" b="0" dirty="0">
                          <a:effectLst/>
                          <a:latin typeface="Gill Sans MT" panose="020B0502020104020203" pitchFamily="34" charset="0"/>
                          <a:ea typeface="+mj-ea"/>
                        </a:rPr>
                        <a:t>缺点</a:t>
                      </a:r>
                      <a:endParaRPr lang="en-US" altLang="zh-CN" sz="1050" b="0" dirty="0">
                        <a:effectLst/>
                        <a:latin typeface="Gill Sans MT" panose="020B0502020104020203" pitchFamily="34" charset="0"/>
                        <a:ea typeface="+mj-ea"/>
                      </a:endParaRPr>
                    </a:p>
                  </a:txBody>
                  <a:tcPr marL="59255" marR="59255" marT="33860" marB="33860" anchor="ct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编译需要占用运行时资源，会导致进程卡顿</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编译占用运行时间，对某些代码编译优化不能完全支持，需在流畅和时间权衡</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在编译准备和识别频繁使用的方法需要占用时间，初始编译不能达到最高性能</a:t>
                      </a:r>
                    </a:p>
                  </a:txBody>
                  <a:tcPr marL="59255" marR="59255" marT="33860" marB="33860" anchor="ct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在程序运行前编译会使程序安装的时间增加</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牺牲高级语言的一致性问题</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将提前编译的内容保存会占用更多的外</a:t>
                      </a:r>
                    </a:p>
                  </a:txBody>
                  <a:tcPr marL="59255" marR="59255" marT="33860" marB="33860" anchor="ctr"/>
                </a:tc>
                <a:extLst>
                  <a:ext uri="{0D108BD9-81ED-4DB2-BD59-A6C34878D82A}">
                    <a16:rowId xmlns:a16="http://schemas.microsoft.com/office/drawing/2014/main" val="1319156742"/>
                  </a:ext>
                </a:extLst>
              </a:tr>
            </a:tbl>
          </a:graphicData>
        </a:graphic>
      </p:graphicFrame>
    </p:spTree>
    <p:extLst>
      <p:ext uri="{BB962C8B-B14F-4D97-AF65-F5344CB8AC3E}">
        <p14:creationId xmlns:p14="http://schemas.microsoft.com/office/powerpoint/2010/main" val="1410759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spTree>
    <p:extLst>
      <p:ext uri="{BB962C8B-B14F-4D97-AF65-F5344CB8AC3E}">
        <p14:creationId xmlns:p14="http://schemas.microsoft.com/office/powerpoint/2010/main" val="19092051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pic>
        <p:nvPicPr>
          <p:cNvPr id="2" name="图片 1">
            <a:extLst>
              <a:ext uri="{FF2B5EF4-FFF2-40B4-BE49-F238E27FC236}">
                <a16:creationId xmlns:a16="http://schemas.microsoft.com/office/drawing/2014/main" id="{FE668C29-8C13-1240-B05A-4F78084C4BEE}"/>
              </a:ext>
            </a:extLst>
          </p:cNvPr>
          <p:cNvPicPr>
            <a:picLocks noChangeAspect="1"/>
          </p:cNvPicPr>
          <p:nvPr/>
        </p:nvPicPr>
        <p:blipFill>
          <a:blip r:embed="rId3"/>
          <a:stretch>
            <a:fillRect/>
          </a:stretch>
        </p:blipFill>
        <p:spPr>
          <a:xfrm>
            <a:off x="914978" y="3212976"/>
            <a:ext cx="10380786" cy="2610026"/>
          </a:xfrm>
          <a:prstGeom prst="rect">
            <a:avLst/>
          </a:prstGeom>
        </p:spPr>
      </p:pic>
    </p:spTree>
    <p:extLst>
      <p:ext uri="{BB962C8B-B14F-4D97-AF65-F5344CB8AC3E}">
        <p14:creationId xmlns:p14="http://schemas.microsoft.com/office/powerpoint/2010/main" val="263661770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pic>
        <p:nvPicPr>
          <p:cNvPr id="3" name="图片 2">
            <a:extLst>
              <a:ext uri="{FF2B5EF4-FFF2-40B4-BE49-F238E27FC236}">
                <a16:creationId xmlns:a16="http://schemas.microsoft.com/office/drawing/2014/main" id="{D1FE421C-15C7-5440-8BB5-E29C01674658}"/>
              </a:ext>
            </a:extLst>
          </p:cNvPr>
          <p:cNvPicPr>
            <a:picLocks noChangeAspect="1"/>
          </p:cNvPicPr>
          <p:nvPr/>
        </p:nvPicPr>
        <p:blipFill>
          <a:blip r:embed="rId3"/>
          <a:stretch>
            <a:fillRect/>
          </a:stretch>
        </p:blipFill>
        <p:spPr>
          <a:xfrm>
            <a:off x="1271476" y="2780928"/>
            <a:ext cx="9653810" cy="3345056"/>
          </a:xfrm>
          <a:prstGeom prst="rect">
            <a:avLst/>
          </a:prstGeom>
        </p:spPr>
      </p:pic>
    </p:spTree>
    <p:extLst>
      <p:ext uri="{BB962C8B-B14F-4D97-AF65-F5344CB8AC3E}">
        <p14:creationId xmlns:p14="http://schemas.microsoft.com/office/powerpoint/2010/main" val="237692171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Pass</a:t>
            </a:r>
          </a:p>
        </p:txBody>
      </p:sp>
      <p:sp>
        <p:nvSpPr>
          <p:cNvPr id="5" name="内容占位符 4">
            <a:extLst>
              <a:ext uri="{FF2B5EF4-FFF2-40B4-BE49-F238E27FC236}">
                <a16:creationId xmlns:a16="http://schemas.microsoft.com/office/drawing/2014/main" id="{3B277BDC-2572-AA4C-B75C-F1AC43D59089}"/>
              </a:ext>
            </a:extLst>
          </p:cNvPr>
          <p:cNvSpPr>
            <a:spLocks noGrp="1"/>
          </p:cNvSpPr>
          <p:nvPr>
            <p:ph sz="half" idx="1"/>
          </p:nvPr>
        </p:nvSpPr>
        <p:spPr/>
        <p:txBody>
          <a:bodyPr/>
          <a:lstStyle/>
          <a:p>
            <a:pPr>
              <a:lnSpc>
                <a:spcPct val="130000"/>
              </a:lnSpc>
            </a:pPr>
            <a:r>
              <a:rPr lang="en-US" altLang="zh-CN" sz="2400" dirty="0">
                <a:solidFill>
                  <a:schemeClr val="tx1"/>
                </a:solidFill>
                <a:latin typeface="Gill Sans MT" panose="020B0502020104020203" pitchFamily="34" charset="0"/>
              </a:rPr>
              <a:t>Pass</a:t>
            </a:r>
            <a:r>
              <a:rPr lang="zh-CN" altLang="en-US" sz="2400" dirty="0">
                <a:latin typeface="Gill Sans MT" panose="020B0502020104020203" pitchFamily="34" charset="0"/>
              </a:rPr>
              <a:t>：</a:t>
            </a:r>
            <a:r>
              <a:rPr lang="en-US" altLang="zh-CN" sz="2400" dirty="0">
                <a:latin typeface="Gill Sans MT" panose="020B0502020104020203" pitchFamily="34" charset="0"/>
              </a:rPr>
              <a:t>One complete scan or processing of the source program.</a:t>
            </a:r>
          </a:p>
          <a:p>
            <a:pPr marL="0" indent="0">
              <a:lnSpc>
                <a:spcPct val="130000"/>
              </a:lnSpc>
              <a:buNone/>
            </a:pPr>
            <a:r>
              <a:rPr lang="zh-CN" altLang="en-US" sz="1800" dirty="0">
                <a:latin typeface="Gill Sans MT" panose="020B0502020104020203" pitchFamily="34" charset="0"/>
              </a:rPr>
              <a:t>                 对源程序的一次完整扫描或处理</a:t>
            </a:r>
          </a:p>
        </p:txBody>
      </p:sp>
      <p:pic>
        <p:nvPicPr>
          <p:cNvPr id="6" name="图片 5">
            <a:extLst>
              <a:ext uri="{FF2B5EF4-FFF2-40B4-BE49-F238E27FC236}">
                <a16:creationId xmlns:a16="http://schemas.microsoft.com/office/drawing/2014/main" id="{EFDBEAA7-919B-1641-B4F5-B71FB25F2564}"/>
              </a:ext>
            </a:extLst>
          </p:cNvPr>
          <p:cNvPicPr>
            <a:picLocks noChangeAspect="1"/>
          </p:cNvPicPr>
          <p:nvPr/>
        </p:nvPicPr>
        <p:blipFill>
          <a:blip r:embed="rId3"/>
          <a:stretch>
            <a:fillRect/>
          </a:stretch>
        </p:blipFill>
        <p:spPr>
          <a:xfrm>
            <a:off x="492906" y="3284984"/>
            <a:ext cx="11210950" cy="2081358"/>
          </a:xfrm>
          <a:prstGeom prst="rect">
            <a:avLst/>
          </a:prstGeom>
        </p:spPr>
      </p:pic>
    </p:spTree>
    <p:extLst>
      <p:ext uri="{BB962C8B-B14F-4D97-AF65-F5344CB8AC3E}">
        <p14:creationId xmlns:p14="http://schemas.microsoft.com/office/powerpoint/2010/main" val="3155824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Intermediate Representations,</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IR</a:t>
            </a:r>
          </a:p>
        </p:txBody>
      </p:sp>
      <p:sp>
        <p:nvSpPr>
          <p:cNvPr id="7" name="内容占位符 4">
            <a:extLst>
              <a:ext uri="{FF2B5EF4-FFF2-40B4-BE49-F238E27FC236}">
                <a16:creationId xmlns:a16="http://schemas.microsoft.com/office/drawing/2014/main" id="{B050EEAA-DD98-B041-92A0-0F0BC3CE20DE}"/>
              </a:ext>
            </a:extLst>
          </p:cNvPr>
          <p:cNvSpPr>
            <a:spLocks noGrp="1"/>
          </p:cNvSpPr>
          <p:nvPr>
            <p:ph sz="half" idx="1"/>
          </p:nvPr>
        </p:nvSpPr>
        <p:spPr>
          <a:xfrm>
            <a:off x="623635" y="1412776"/>
            <a:ext cx="10963473" cy="4608512"/>
          </a:xfrm>
        </p:spPr>
        <p:txBody>
          <a:bodyPr/>
          <a:lstStyle/>
          <a:p>
            <a:pPr>
              <a:lnSpc>
                <a:spcPct val="130000"/>
              </a:lnSpc>
            </a:pPr>
            <a:r>
              <a:rPr lang="en-US" altLang="zh-CN" dirty="0">
                <a:solidFill>
                  <a:schemeClr val="tx1"/>
                </a:solidFill>
                <a:latin typeface="Gill Sans MT" panose="020B0502020104020203" pitchFamily="34" charset="0"/>
              </a:rPr>
              <a:t>IR:</a:t>
            </a:r>
            <a:r>
              <a:rPr lang="en-US" altLang="zh-CN" dirty="0">
                <a:latin typeface="Gill Sans MT" panose="020B0502020104020203" pitchFamily="34" charset="0"/>
              </a:rPr>
              <a:t> An intermediate representation (IR) is the data structure or code used internally by a compiler or virtual machine to represent source code.</a:t>
            </a:r>
            <a:endParaRPr lang="zh-CN" altLang="en-US" dirty="0">
              <a:latin typeface="Gill Sans MT" panose="020B0502020104020203" pitchFamily="34" charset="0"/>
            </a:endParaRPr>
          </a:p>
        </p:txBody>
      </p:sp>
      <p:pic>
        <p:nvPicPr>
          <p:cNvPr id="8" name="图片 7">
            <a:extLst>
              <a:ext uri="{FF2B5EF4-FFF2-40B4-BE49-F238E27FC236}">
                <a16:creationId xmlns:a16="http://schemas.microsoft.com/office/drawing/2014/main" id="{3E1FBE75-34CA-1341-B5CE-CEA5D2FE6629}"/>
              </a:ext>
            </a:extLst>
          </p:cNvPr>
          <p:cNvPicPr>
            <a:picLocks noChangeAspect="1"/>
          </p:cNvPicPr>
          <p:nvPr/>
        </p:nvPicPr>
        <p:blipFill>
          <a:blip r:embed="rId3"/>
          <a:stretch>
            <a:fillRect/>
          </a:stretch>
        </p:blipFill>
        <p:spPr>
          <a:xfrm>
            <a:off x="2137941" y="2640648"/>
            <a:ext cx="7212732" cy="3380640"/>
          </a:xfrm>
          <a:prstGeom prst="rect">
            <a:avLst/>
          </a:prstGeom>
        </p:spPr>
      </p:pic>
    </p:spTree>
    <p:extLst>
      <p:ext uri="{BB962C8B-B14F-4D97-AF65-F5344CB8AC3E}">
        <p14:creationId xmlns:p14="http://schemas.microsoft.com/office/powerpoint/2010/main" val="348459541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Traditional</a:t>
            </a:r>
            <a:r>
              <a:rPr lang="zh-CN" altLang="en-US" dirty="0"/>
              <a:t> </a:t>
            </a:r>
            <a:r>
              <a:rPr lang="en-US" altLang="zh-CN" dirty="0"/>
              <a:t>Compiler</a:t>
            </a:r>
            <a:r>
              <a:rPr lang="zh-CN" altLang="en-US" dirty="0"/>
              <a:t> 传统编译器</a:t>
            </a:r>
            <a:endParaRPr lang="en-US" dirty="0"/>
          </a:p>
        </p:txBody>
      </p:sp>
      <p:pic>
        <p:nvPicPr>
          <p:cNvPr id="6" name="图片 5">
            <a:extLst>
              <a:ext uri="{FF2B5EF4-FFF2-40B4-BE49-F238E27FC236}">
                <a16:creationId xmlns:a16="http://schemas.microsoft.com/office/drawing/2014/main" id="{82D2E832-417B-E94D-A09F-7DF4C13910F4}"/>
              </a:ext>
            </a:extLst>
          </p:cNvPr>
          <p:cNvPicPr>
            <a:picLocks noChangeAspect="1"/>
          </p:cNvPicPr>
          <p:nvPr/>
        </p:nvPicPr>
        <p:blipFill>
          <a:blip r:embed="rId3"/>
          <a:stretch>
            <a:fillRect/>
          </a:stretch>
        </p:blipFill>
        <p:spPr>
          <a:xfrm>
            <a:off x="3008883" y="1340768"/>
            <a:ext cx="6178996" cy="4622804"/>
          </a:xfrm>
          <a:prstGeom prst="rect">
            <a:avLst/>
          </a:prstGeom>
        </p:spPr>
      </p:pic>
    </p:spTree>
    <p:extLst>
      <p:ext uri="{BB962C8B-B14F-4D97-AF65-F5344CB8AC3E}">
        <p14:creationId xmlns:p14="http://schemas.microsoft.com/office/powerpoint/2010/main" val="8453865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a:t>
            </a:r>
            <a:r>
              <a:rPr lang="en-US" altLang="zh-CN" dirty="0"/>
              <a:t>Compiler</a:t>
            </a:r>
            <a:r>
              <a:rPr lang="zh-CN" altLang="en-US" dirty="0"/>
              <a:t> </a:t>
            </a:r>
            <a:r>
              <a:rPr lang="en-US" altLang="zh-CN" dirty="0"/>
              <a:t>-</a:t>
            </a:r>
            <a:r>
              <a:rPr lang="zh-CN" altLang="en-US" dirty="0"/>
              <a:t> </a:t>
            </a:r>
            <a:r>
              <a:rPr lang="en-US" altLang="zh-CN" dirty="0"/>
              <a:t>AI</a:t>
            </a:r>
            <a:r>
              <a:rPr lang="zh-CN" altLang="en-US" dirty="0"/>
              <a:t>编译器</a:t>
            </a:r>
            <a:endParaRPr lang="en-US" dirty="0"/>
          </a:p>
        </p:txBody>
      </p:sp>
      <p:pic>
        <p:nvPicPr>
          <p:cNvPr id="3" name="图片 2">
            <a:extLst>
              <a:ext uri="{FF2B5EF4-FFF2-40B4-BE49-F238E27FC236}">
                <a16:creationId xmlns:a16="http://schemas.microsoft.com/office/drawing/2014/main" id="{19B35F76-81E3-B449-ADB3-A169CDCCD3AD}"/>
              </a:ext>
            </a:extLst>
          </p:cNvPr>
          <p:cNvPicPr>
            <a:picLocks noChangeAspect="1"/>
          </p:cNvPicPr>
          <p:nvPr/>
        </p:nvPicPr>
        <p:blipFill>
          <a:blip r:embed="rId3"/>
          <a:stretch>
            <a:fillRect/>
          </a:stretch>
        </p:blipFill>
        <p:spPr>
          <a:xfrm>
            <a:off x="1532863" y="1412776"/>
            <a:ext cx="9145016" cy="4555210"/>
          </a:xfrm>
          <a:prstGeom prst="rect">
            <a:avLst/>
          </a:prstGeom>
        </p:spPr>
      </p:pic>
    </p:spTree>
    <p:extLst>
      <p:ext uri="{BB962C8B-B14F-4D97-AF65-F5344CB8AC3E}">
        <p14:creationId xmlns:p14="http://schemas.microsoft.com/office/powerpoint/2010/main" val="391224091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280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sz="280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关于本内容</a:t>
            </a:r>
            <a:endParaRPr kumimoji="1" lang="zh-CN" altLang="en-US" sz="280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基本介绍</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interpreter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编译器与解释器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Just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Ahead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JIT</a:t>
            </a:r>
            <a:r>
              <a:rPr lang="zh-CN" altLang="en-US" sz="1800" dirty="0">
                <a:solidFill>
                  <a:srgbClr val="374154"/>
                </a:solidFill>
                <a:latin typeface="Gill Sans MT" panose="020B0502020104020203" pitchFamily="34" charset="0"/>
              </a:rPr>
              <a:t>和</a:t>
            </a:r>
            <a:r>
              <a:rPr lang="en-US" altLang="zh-CN" sz="1800" dirty="0">
                <a:solidFill>
                  <a:srgbClr val="374154"/>
                </a:solidFill>
                <a:latin typeface="Gill Sans MT" panose="020B0502020104020203" pitchFamily="34" charset="0"/>
              </a:rPr>
              <a:t>AOT</a:t>
            </a:r>
            <a:r>
              <a:rPr lang="zh-CN" altLang="en-US" sz="1800" dirty="0">
                <a:solidFill>
                  <a:srgbClr val="374154"/>
                </a:solidFill>
                <a:latin typeface="Gill Sans MT" panose="020B0502020104020203" pitchFamily="34" charset="0"/>
              </a:rPr>
              <a:t>编译方式</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Pass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Pass</a:t>
            </a:r>
            <a:r>
              <a:rPr lang="zh-CN" altLang="en-US" sz="1800" dirty="0">
                <a:solidFill>
                  <a:srgbClr val="374154"/>
                </a:solidFill>
                <a:latin typeface="Gill Sans MT" panose="020B0502020104020203" pitchFamily="34" charset="0"/>
              </a:rPr>
              <a:t>和中间表达</a:t>
            </a:r>
            <a:r>
              <a:rPr lang="en-US" altLang="zh-CN" sz="1800" dirty="0">
                <a:solidFill>
                  <a:srgbClr val="374154"/>
                </a:solidFill>
                <a:latin typeface="Gill Sans MT" panose="020B0502020104020203" pitchFamily="34" charset="0"/>
              </a:rPr>
              <a:t>IR</a:t>
            </a:r>
            <a:endParaRPr lang="en-US" altLang="zh-CN" sz="2000" b="1" dirty="0">
              <a:solidFill>
                <a:srgbClr val="34393C"/>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GCC</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process and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GCC</a:t>
            </a:r>
            <a:r>
              <a:rPr lang="zh-CN" altLang="en-US" sz="1800" dirty="0">
                <a:solidFill>
                  <a:srgbClr val="374154"/>
                </a:solidFill>
                <a:latin typeface="Gill Sans MT" panose="020B0502020104020203" pitchFamily="34" charset="0"/>
              </a:rPr>
              <a:t> 编译过程和原理</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LLVM/Clang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process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principle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LLVM</a:t>
            </a:r>
            <a:r>
              <a:rPr lang="zh-CN" altLang="en-US" sz="1800" dirty="0">
                <a:solidFill>
                  <a:srgbClr val="374154"/>
                </a:solidFill>
                <a:latin typeface="Gill Sans MT" panose="020B0502020104020203" pitchFamily="34" charset="0"/>
              </a:rPr>
              <a:t> 编译过程和原理</a:t>
            </a:r>
            <a:endParaRPr lang="en-US" altLang="zh-CN" sz="2000" b="1" dirty="0">
              <a:solidFill>
                <a:srgbClr val="34393C"/>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4393C"/>
                </a:solidFill>
                <a:latin typeface="Gill Sans MT" panose="020B0502020104020203" pitchFamily="34" charset="0"/>
              </a:rPr>
              <a:t>AI</a:t>
            </a:r>
            <a:r>
              <a:rPr lang="zh-CN" altLang="en-US" sz="2400" b="1" dirty="0">
                <a:solidFill>
                  <a:srgbClr val="34393C"/>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与传统编译器的区别，未来的挑战与思考</a:t>
            </a:r>
            <a:endParaRPr lang="en-US" altLang="zh-CN" sz="2400" b="1" dirty="0">
              <a:solidFill>
                <a:srgbClr val="34393C"/>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Question</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Why</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sz="2400" dirty="0">
                <a:latin typeface="Gill Sans MT" panose="020B0502020104020203" pitchFamily="34" charset="0"/>
              </a:rPr>
              <a:t>    </a:t>
            </a:r>
            <a:r>
              <a:rPr lang="zh-CN" altLang="en-US" dirty="0"/>
              <a:t>为什么需要编译器？</a:t>
            </a:r>
            <a:endParaRPr lang="en-US" altLang="zh-CN" dirty="0"/>
          </a:p>
          <a:p>
            <a:pPr>
              <a:lnSpc>
                <a:spcPct val="150000"/>
              </a:lnSpc>
            </a:pPr>
            <a:r>
              <a:rPr lang="en-US" altLang="zh-CN" sz="2400" dirty="0">
                <a:latin typeface="Gill Sans MT" panose="020B0502020104020203" pitchFamily="34" charset="0"/>
              </a:rPr>
              <a:t> Relationship between AI frameworks and AI compilers? </a:t>
            </a:r>
          </a:p>
          <a:p>
            <a:pPr marL="0" indent="0">
              <a:lnSpc>
                <a:spcPct val="150000"/>
              </a:lnSpc>
              <a:buNone/>
            </a:pPr>
            <a:r>
              <a:rPr lang="zh-CN" altLang="en-US" dirty="0"/>
              <a:t>    </a:t>
            </a:r>
            <a:r>
              <a:rPr lang="en-US" altLang="zh-CN" dirty="0"/>
              <a:t>AI</a:t>
            </a:r>
            <a:r>
              <a:rPr lang="zh-CN" altLang="en-US" dirty="0"/>
              <a:t>框架和</a:t>
            </a:r>
            <a:r>
              <a:rPr lang="en-US" altLang="zh-CN" dirty="0"/>
              <a:t>AI</a:t>
            </a:r>
            <a:r>
              <a:rPr lang="zh-CN" altLang="en-US" dirty="0"/>
              <a:t>编译器之间什么关系？</a:t>
            </a:r>
          </a:p>
        </p:txBody>
      </p:sp>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编译器与解释器</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CFFE79F7-033C-B345-A7F0-04E0B9B4BA6E}"/>
              </a:ext>
            </a:extLst>
          </p:cNvPr>
          <p:cNvPicPr>
            <a:picLocks noChangeAspect="1"/>
          </p:cNvPicPr>
          <p:nvPr/>
        </p:nvPicPr>
        <p:blipFill>
          <a:blip r:embed="rId3"/>
          <a:stretch>
            <a:fillRect/>
          </a:stretch>
        </p:blipFill>
        <p:spPr>
          <a:xfrm>
            <a:off x="2041371" y="1412775"/>
            <a:ext cx="8161466" cy="4590825"/>
          </a:xfrm>
          <a:prstGeom prst="rect">
            <a:avLst/>
          </a:prstGeom>
        </p:spPr>
      </p:pic>
    </p:spTree>
    <p:extLst>
      <p:ext uri="{BB962C8B-B14F-4D97-AF65-F5344CB8AC3E}">
        <p14:creationId xmlns:p14="http://schemas.microsoft.com/office/powerpoint/2010/main" val="38845640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编译器与解释器</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aphicFrame>
        <p:nvGraphicFramePr>
          <p:cNvPr id="3" name="表格 2">
            <a:extLst>
              <a:ext uri="{FF2B5EF4-FFF2-40B4-BE49-F238E27FC236}">
                <a16:creationId xmlns:a16="http://schemas.microsoft.com/office/drawing/2014/main" id="{4AE66DB6-9076-A14E-AA32-F897E130E48F}"/>
              </a:ext>
            </a:extLst>
          </p:cNvPr>
          <p:cNvGraphicFramePr>
            <a:graphicFrameLocks noGrp="1"/>
          </p:cNvGraphicFramePr>
          <p:nvPr>
            <p:extLst>
              <p:ext uri="{D42A27DB-BD31-4B8C-83A1-F6EECF244321}">
                <p14:modId xmlns:p14="http://schemas.microsoft.com/office/powerpoint/2010/main" val="2846958099"/>
              </p:ext>
            </p:extLst>
          </p:nvPr>
        </p:nvGraphicFramePr>
        <p:xfrm>
          <a:off x="623635" y="1340768"/>
          <a:ext cx="10803340" cy="4842780"/>
        </p:xfrm>
        <a:graphic>
          <a:graphicData uri="http://schemas.openxmlformats.org/drawingml/2006/table">
            <a:tbl>
              <a:tblPr>
                <a:tableStyleId>{00A15C55-8517-42AA-B614-E9B94910E393}</a:tableStyleId>
              </a:tblPr>
              <a:tblGrid>
                <a:gridCol w="1442298">
                  <a:extLst>
                    <a:ext uri="{9D8B030D-6E8A-4147-A177-3AD203B41FA5}">
                      <a16:colId xmlns:a16="http://schemas.microsoft.com/office/drawing/2014/main" val="3556239424"/>
                    </a:ext>
                  </a:extLst>
                </a:gridCol>
                <a:gridCol w="4680521">
                  <a:extLst>
                    <a:ext uri="{9D8B030D-6E8A-4147-A177-3AD203B41FA5}">
                      <a16:colId xmlns:a16="http://schemas.microsoft.com/office/drawing/2014/main" val="3645459689"/>
                    </a:ext>
                  </a:extLst>
                </a:gridCol>
                <a:gridCol w="4680521">
                  <a:extLst>
                    <a:ext uri="{9D8B030D-6E8A-4147-A177-3AD203B41FA5}">
                      <a16:colId xmlns:a16="http://schemas.microsoft.com/office/drawing/2014/main" val="1830444307"/>
                    </a:ext>
                  </a:extLst>
                </a:gridCol>
              </a:tblGrid>
              <a:tr h="342206">
                <a:tc>
                  <a:txBody>
                    <a:bodyPr/>
                    <a:lstStyle/>
                    <a:p>
                      <a:pPr algn="l"/>
                      <a:endParaRPr lang="zh-CN" altLang="en-US" sz="1000" b="0" dirty="0">
                        <a:solidFill>
                          <a:srgbClr val="C00000"/>
                        </a:solidFill>
                        <a:effectLst/>
                        <a:latin typeface="Gill Sans MT" panose="020B0502020104020203" pitchFamily="34" charset="0"/>
                        <a:ea typeface="+mj-ea"/>
                      </a:endParaRPr>
                    </a:p>
                  </a:txBody>
                  <a:tcPr marL="59255" marR="59255" marT="33860" marB="33860" anchor="ctr"/>
                </a:tc>
                <a:tc>
                  <a:txBody>
                    <a:bodyPr/>
                    <a:lstStyle/>
                    <a:p>
                      <a:pPr algn="l"/>
                      <a:r>
                        <a:rPr lang="en-US" sz="1400" b="0" dirty="0">
                          <a:solidFill>
                            <a:srgbClr val="C00000"/>
                          </a:solidFill>
                          <a:effectLst/>
                          <a:latin typeface="Futura Medium" panose="020B0602020204020303" pitchFamily="34" charset="-79"/>
                          <a:ea typeface="+mj-ea"/>
                          <a:cs typeface="Futura Medium" panose="020B0602020204020303" pitchFamily="34" charset="-79"/>
                        </a:rPr>
                        <a:t>Interpreter</a:t>
                      </a:r>
                      <a:r>
                        <a:rPr lang="zh-CN" altLang="en-US" sz="1400" b="0" dirty="0">
                          <a:solidFill>
                            <a:srgbClr val="C00000"/>
                          </a:solidFill>
                          <a:effectLst/>
                          <a:latin typeface="Futura Medium" panose="020B0602020204020303" pitchFamily="34" charset="-79"/>
                          <a:ea typeface="+mj-ea"/>
                          <a:cs typeface="Futura Medium" panose="020B0602020204020303" pitchFamily="34" charset="-79"/>
                        </a:rPr>
                        <a:t> </a:t>
                      </a:r>
                      <a:r>
                        <a:rPr lang="zh-CN" altLang="en-US" sz="1400" b="0" kern="1200" dirty="0">
                          <a:solidFill>
                            <a:srgbClr val="C00000"/>
                          </a:solidFill>
                          <a:effectLst/>
                          <a:latin typeface="Futura Medium" panose="020B0602020204020303" pitchFamily="34" charset="-79"/>
                          <a:ea typeface="+mn-ea"/>
                          <a:cs typeface="Futura Medium" panose="020B0602020204020303" pitchFamily="34" charset="-79"/>
                        </a:rPr>
                        <a:t>解释器</a:t>
                      </a:r>
                      <a:endParaRPr lang="zh-CN" altLang="en-US" sz="1400" b="0" dirty="0">
                        <a:solidFill>
                          <a:srgbClr val="C00000"/>
                        </a:solidFill>
                        <a:effectLst/>
                        <a:latin typeface="Futura Medium" panose="020B0602020204020303" pitchFamily="34" charset="-79"/>
                        <a:ea typeface="+mj-ea"/>
                        <a:cs typeface="Futura Medium" panose="020B0602020204020303" pitchFamily="34" charset="-79"/>
                      </a:endParaRPr>
                    </a:p>
                  </a:txBody>
                  <a:tcPr marL="59255" marR="59255" marT="33860" marB="33860" anchor="ctr"/>
                </a:tc>
                <a:tc>
                  <a:txBody>
                    <a:bodyPr/>
                    <a:lstStyle/>
                    <a:p>
                      <a:pPr algn="l"/>
                      <a:r>
                        <a:rPr lang="en-US" altLang="zh-CN" sz="1400" b="0" kern="1200" dirty="0">
                          <a:solidFill>
                            <a:srgbClr val="C00000"/>
                          </a:solidFill>
                          <a:effectLst/>
                          <a:latin typeface="Futura Medium" panose="020B0602020204020303" pitchFamily="34" charset="-79"/>
                          <a:ea typeface="+mn-ea"/>
                          <a:cs typeface="Futura Medium" panose="020B0602020204020303" pitchFamily="34" charset="-79"/>
                        </a:rPr>
                        <a:t>Compile</a:t>
                      </a:r>
                      <a:r>
                        <a:rPr lang="zh-CN" altLang="en-US" sz="1400" b="0" kern="1200" dirty="0">
                          <a:solidFill>
                            <a:srgbClr val="C00000"/>
                          </a:solidFill>
                          <a:effectLst/>
                          <a:latin typeface="Futura Medium" panose="020B0602020204020303" pitchFamily="34" charset="-79"/>
                          <a:ea typeface="+mj-ea"/>
                          <a:cs typeface="Futura Medium" panose="020B0602020204020303" pitchFamily="34" charset="-79"/>
                        </a:rPr>
                        <a:t> </a:t>
                      </a:r>
                      <a:r>
                        <a:rPr lang="zh-CN" altLang="en-US" sz="1400" b="0" kern="1200" dirty="0">
                          <a:solidFill>
                            <a:srgbClr val="C00000"/>
                          </a:solidFill>
                          <a:effectLst/>
                          <a:latin typeface="Futura Medium" panose="020B0602020204020303" pitchFamily="34" charset="-79"/>
                          <a:ea typeface="+mn-ea"/>
                          <a:cs typeface="Futura Medium" panose="020B0602020204020303" pitchFamily="34" charset="-79"/>
                        </a:rPr>
                        <a:t>编译器</a:t>
                      </a:r>
                      <a:endParaRPr lang="en-US" altLang="zh-CN" sz="1400" b="0" dirty="0">
                        <a:solidFill>
                          <a:srgbClr val="C00000"/>
                        </a:solidFill>
                        <a:effectLst/>
                        <a:latin typeface="Futura Medium" panose="020B0602020204020303" pitchFamily="34" charset="-79"/>
                        <a:ea typeface="+mj-ea"/>
                        <a:cs typeface="Futura Medium" panose="020B0602020204020303" pitchFamily="34" charset="-79"/>
                      </a:endParaRPr>
                    </a:p>
                  </a:txBody>
                  <a:tcPr marL="59255" marR="59255" marT="33860" marB="33860" anchor="ctr"/>
                </a:tc>
                <a:extLst>
                  <a:ext uri="{0D108BD9-81ED-4DB2-BD59-A6C34878D82A}">
                    <a16:rowId xmlns:a16="http://schemas.microsoft.com/office/drawing/2014/main" val="821472374"/>
                  </a:ext>
                </a:extLst>
              </a:tr>
              <a:tr h="1169962">
                <a:tc>
                  <a:txBody>
                    <a:bodyPr/>
                    <a:lstStyle/>
                    <a:p>
                      <a:r>
                        <a:rPr lang="zh-CN" altLang="en-US" sz="1000" b="0" dirty="0">
                          <a:effectLst/>
                          <a:latin typeface="Gill Sans MT" panose="020B0502020104020203" pitchFamily="34" charset="0"/>
                          <a:ea typeface="+mj-ea"/>
                        </a:rPr>
                        <a:t>程序步骤</a:t>
                      </a:r>
                    </a:p>
                  </a:txBody>
                  <a:tcPr marL="59255" marR="59255" marT="33860" marB="33860" anchor="ctr">
                    <a:solidFill>
                      <a:schemeClr val="bg1"/>
                    </a:solidFill>
                  </a:tcPr>
                </a:tc>
                <a:tc>
                  <a:txBody>
                    <a:bodyPr/>
                    <a:lstStyle/>
                    <a:p>
                      <a:r>
                        <a:rPr lang="en-US" altLang="zh-CN" sz="1000" dirty="0">
                          <a:solidFill>
                            <a:srgbClr val="59595A"/>
                          </a:solidFill>
                          <a:effectLst/>
                          <a:latin typeface="Gill Sans MT" panose="020B0502020104020203" pitchFamily="34" charset="0"/>
                          <a:ea typeface="+mj-ea"/>
                        </a:rPr>
                        <a:t>1</a:t>
                      </a:r>
                      <a:r>
                        <a:rPr lang="zh-CN" altLang="en-US" sz="1000" dirty="0">
                          <a:solidFill>
                            <a:srgbClr val="59595A"/>
                          </a:solidFill>
                          <a:effectLst/>
                          <a:latin typeface="Gill Sans MT" panose="020B0502020104020203" pitchFamily="34" charset="0"/>
                          <a:ea typeface="+mj-ea"/>
                        </a:rPr>
                        <a:t>、创建代码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2</a:t>
                      </a:r>
                      <a:r>
                        <a:rPr lang="zh-CN" altLang="en-US" sz="1000" dirty="0">
                          <a:solidFill>
                            <a:srgbClr val="59595A"/>
                          </a:solidFill>
                          <a:effectLst/>
                          <a:latin typeface="Gill Sans MT" panose="020B0502020104020203" pitchFamily="34" charset="0"/>
                          <a:ea typeface="+mj-ea"/>
                        </a:rPr>
                        <a:t>、没有文件链接或机器代码生成</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3</a:t>
                      </a:r>
                      <a:r>
                        <a:rPr lang="zh-CN" altLang="en-US" sz="1000" dirty="0">
                          <a:solidFill>
                            <a:srgbClr val="59595A"/>
                          </a:solidFill>
                          <a:effectLst/>
                          <a:latin typeface="Gill Sans MT" panose="020B0502020104020203" pitchFamily="34" charset="0"/>
                          <a:ea typeface="+mj-ea"/>
                        </a:rPr>
                        <a:t>、源语句在执行过程中逐行执行</a:t>
                      </a:r>
                    </a:p>
                  </a:txBody>
                  <a:tcPr marL="59255" marR="59255" marT="33860" marB="33860" anchor="ctr">
                    <a:solidFill>
                      <a:schemeClr val="bg1"/>
                    </a:solidFill>
                  </a:tcPr>
                </a:tc>
                <a:tc>
                  <a:txBody>
                    <a:bodyPr/>
                    <a:lstStyle/>
                    <a:p>
                      <a:r>
                        <a:rPr lang="en-US" altLang="zh-CN" sz="1000" dirty="0">
                          <a:solidFill>
                            <a:srgbClr val="59595A"/>
                          </a:solidFill>
                          <a:effectLst/>
                          <a:latin typeface="Gill Sans MT" panose="020B0502020104020203" pitchFamily="34" charset="0"/>
                          <a:ea typeface="+mj-ea"/>
                        </a:rPr>
                        <a:t>1</a:t>
                      </a:r>
                      <a:r>
                        <a:rPr lang="zh-CN" altLang="en-US" sz="1000" dirty="0">
                          <a:solidFill>
                            <a:srgbClr val="59595A"/>
                          </a:solidFill>
                          <a:effectLst/>
                          <a:latin typeface="Gill Sans MT" panose="020B0502020104020203" pitchFamily="34" charset="0"/>
                          <a:ea typeface="+mj-ea"/>
                        </a:rPr>
                        <a:t>、创建代码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2</a:t>
                      </a:r>
                      <a:r>
                        <a:rPr lang="zh-CN" altLang="en-US" sz="1000" dirty="0">
                          <a:solidFill>
                            <a:srgbClr val="59595A"/>
                          </a:solidFill>
                          <a:effectLst/>
                          <a:latin typeface="Gill Sans MT" panose="020B0502020104020203" pitchFamily="34" charset="0"/>
                          <a:ea typeface="+mj-ea"/>
                        </a:rPr>
                        <a:t>、将解析或分析所有语言语句的正确性</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3</a:t>
                      </a:r>
                      <a:r>
                        <a:rPr lang="zh-CN" altLang="en-US" sz="1000" dirty="0">
                          <a:solidFill>
                            <a:srgbClr val="59595A"/>
                          </a:solidFill>
                          <a:effectLst/>
                          <a:latin typeface="Gill Sans MT" panose="020B0502020104020203" pitchFamily="34" charset="0"/>
                          <a:ea typeface="+mj-ea"/>
                        </a:rPr>
                        <a:t>、将把源代码转换为机器码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4</a:t>
                      </a:r>
                      <a:r>
                        <a:rPr lang="zh-CN" altLang="en-US" sz="1000" dirty="0">
                          <a:solidFill>
                            <a:srgbClr val="59595A"/>
                          </a:solidFill>
                          <a:effectLst/>
                          <a:latin typeface="Gill Sans MT" panose="020B0502020104020203" pitchFamily="34" charset="0"/>
                          <a:ea typeface="+mj-ea"/>
                        </a:rPr>
                        <a:t>、链接到可运行程序</a:t>
                      </a:r>
                      <a:br>
                        <a:rPr lang="en-US" sz="1000" dirty="0">
                          <a:solidFill>
                            <a:srgbClr val="59595A"/>
                          </a:solidFill>
                          <a:effectLst/>
                          <a:latin typeface="Gill Sans MT" panose="020B0502020104020203" pitchFamily="34" charset="0"/>
                          <a:ea typeface="+mj-ea"/>
                        </a:rPr>
                      </a:br>
                      <a:r>
                        <a:rPr lang="en-US" sz="1000" dirty="0">
                          <a:solidFill>
                            <a:srgbClr val="59595A"/>
                          </a:solidFill>
                          <a:effectLst/>
                          <a:latin typeface="Gill Sans MT" panose="020B0502020104020203" pitchFamily="34" charset="0"/>
                          <a:ea typeface="+mj-ea"/>
                        </a:rPr>
                        <a:t>5、</a:t>
                      </a:r>
                      <a:r>
                        <a:rPr lang="zh-CN" altLang="en-US" sz="1000" dirty="0">
                          <a:solidFill>
                            <a:srgbClr val="59595A"/>
                          </a:solidFill>
                          <a:effectLst/>
                          <a:latin typeface="Gill Sans MT" panose="020B0502020104020203" pitchFamily="34" charset="0"/>
                          <a:ea typeface="+mj-ea"/>
                        </a:rPr>
                        <a:t>运行程序</a:t>
                      </a:r>
                    </a:p>
                  </a:txBody>
                  <a:tcPr marL="59255" marR="59255" marT="33860" marB="33860" anchor="ctr">
                    <a:solidFill>
                      <a:schemeClr val="bg1"/>
                    </a:solidFill>
                  </a:tcPr>
                </a:tc>
                <a:extLst>
                  <a:ext uri="{0D108BD9-81ED-4DB2-BD59-A6C34878D82A}">
                    <a16:rowId xmlns:a16="http://schemas.microsoft.com/office/drawing/2014/main" val="2594019560"/>
                  </a:ext>
                </a:extLst>
              </a:tr>
              <a:tr h="277551">
                <a:tc>
                  <a:txBody>
                    <a:bodyPr/>
                    <a:lstStyle/>
                    <a:p>
                      <a:pPr algn="l"/>
                      <a:r>
                        <a:rPr lang="en-US" sz="1000" b="0" dirty="0">
                          <a:effectLst/>
                          <a:latin typeface="Gill Sans MT" panose="020B0502020104020203" pitchFamily="34" charset="0"/>
                          <a:ea typeface="+mj-ea"/>
                        </a:rPr>
                        <a:t>Input</a:t>
                      </a:r>
                      <a:endParaRPr lang="en-US" altLang="zh-CN" sz="1000" b="0" dirty="0">
                        <a:effectLst/>
                        <a:latin typeface="Gill Sans MT" panose="020B0502020104020203" pitchFamily="34" charset="0"/>
                        <a:ea typeface="+mj-ea"/>
                      </a:endParaRP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每次读取一行</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整个程序</a:t>
                      </a:r>
                    </a:p>
                  </a:txBody>
                  <a:tcPr marL="59255" marR="59255" marT="33860" marB="33860" anchor="ctr"/>
                </a:tc>
                <a:extLst>
                  <a:ext uri="{0D108BD9-81ED-4DB2-BD59-A6C34878D82A}">
                    <a16:rowId xmlns:a16="http://schemas.microsoft.com/office/drawing/2014/main" val="1319156742"/>
                  </a:ext>
                </a:extLst>
              </a:tr>
              <a:tr h="277551">
                <a:tc>
                  <a:txBody>
                    <a:bodyPr/>
                    <a:lstStyle/>
                    <a:p>
                      <a:pPr algn="l"/>
                      <a:r>
                        <a:rPr lang="en-US" sz="1000" b="0" dirty="0">
                          <a:effectLst/>
                          <a:latin typeface="Gill Sans MT" panose="020B0502020104020203" pitchFamily="34" charset="0"/>
                          <a:ea typeface="+mj-ea"/>
                        </a:rPr>
                        <a:t>Output</a:t>
                      </a:r>
                      <a:endParaRPr lang="en-US" altLang="zh-CN" sz="1000" b="0" dirty="0">
                        <a:effectLst/>
                        <a:latin typeface="Gill Sans MT" panose="020B0502020104020203" pitchFamily="34" charset="0"/>
                        <a:ea typeface="+mj-ea"/>
                      </a:endParaRP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不产生任何的中间代码</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生成中间目标代码</a:t>
                      </a:r>
                    </a:p>
                  </a:txBody>
                  <a:tcPr marL="59255" marR="59255" marT="33860" marB="33860" anchor="ctr">
                    <a:solidFill>
                      <a:schemeClr val="bg1"/>
                    </a:solidFill>
                  </a:tcPr>
                </a:tc>
                <a:extLst>
                  <a:ext uri="{0D108BD9-81ED-4DB2-BD59-A6C34878D82A}">
                    <a16:rowId xmlns:a16="http://schemas.microsoft.com/office/drawing/2014/main" val="3902575739"/>
                  </a:ext>
                </a:extLst>
              </a:tr>
              <a:tr h="277551">
                <a:tc>
                  <a:txBody>
                    <a:bodyPr/>
                    <a:lstStyle/>
                    <a:p>
                      <a:pPr algn="l"/>
                      <a:r>
                        <a:rPr lang="zh-CN" altLang="en-US" sz="1000" b="0" dirty="0">
                          <a:effectLst/>
                          <a:latin typeface="Gill Sans MT" panose="020B0502020104020203" pitchFamily="34" charset="0"/>
                          <a:ea typeface="+mj-ea"/>
                        </a:rPr>
                        <a:t>工作机制</a:t>
                      </a:r>
                    </a:p>
                  </a:txBody>
                  <a:tcPr marL="59255" marR="59255" marT="33860" marB="33860" anchor="ctr"/>
                </a:tc>
                <a:tc>
                  <a:txBody>
                    <a:bodyPr/>
                    <a:lstStyle/>
                    <a:p>
                      <a:pPr algn="l"/>
                      <a:r>
                        <a:rPr lang="zh-CN" altLang="en-US" sz="1000">
                          <a:solidFill>
                            <a:srgbClr val="59595A"/>
                          </a:solidFill>
                          <a:effectLst/>
                          <a:latin typeface="Gill Sans MT" panose="020B0502020104020203" pitchFamily="34" charset="0"/>
                          <a:ea typeface="+mj-ea"/>
                        </a:rPr>
                        <a:t>编译和执行同时进行</a:t>
                      </a:r>
                    </a:p>
                  </a:txBody>
                  <a:tcPr marL="59255" marR="59255" marT="33860" marB="33860" anchor="ctr"/>
                </a:tc>
                <a:tc>
                  <a:txBody>
                    <a:bodyPr/>
                    <a:lstStyle/>
                    <a:p>
                      <a:pPr algn="l"/>
                      <a:r>
                        <a:rPr lang="zh-CN" altLang="en-US" sz="1000">
                          <a:solidFill>
                            <a:srgbClr val="59595A"/>
                          </a:solidFill>
                          <a:effectLst/>
                          <a:latin typeface="Gill Sans MT" panose="020B0502020104020203" pitchFamily="34" charset="0"/>
                          <a:ea typeface="+mj-ea"/>
                        </a:rPr>
                        <a:t>编译在执行之前完成</a:t>
                      </a:r>
                    </a:p>
                  </a:txBody>
                  <a:tcPr marL="59255" marR="59255" marT="33860" marB="33860" anchor="ctr"/>
                </a:tc>
                <a:extLst>
                  <a:ext uri="{0D108BD9-81ED-4DB2-BD59-A6C34878D82A}">
                    <a16:rowId xmlns:a16="http://schemas.microsoft.com/office/drawing/2014/main" val="3924679654"/>
                  </a:ext>
                </a:extLst>
              </a:tr>
              <a:tr h="277551">
                <a:tc>
                  <a:txBody>
                    <a:bodyPr/>
                    <a:lstStyle/>
                    <a:p>
                      <a:r>
                        <a:rPr lang="zh-CN" altLang="en-US" sz="1000" b="0" dirty="0">
                          <a:effectLst/>
                          <a:latin typeface="Gill Sans MT" panose="020B0502020104020203" pitchFamily="34" charset="0"/>
                          <a:ea typeface="+mj-ea"/>
                        </a:rPr>
                        <a:t>存储</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不保存任何机器代码</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存储编译后的机器代码在机器上</a:t>
                      </a:r>
                    </a:p>
                  </a:txBody>
                  <a:tcPr marL="59255" marR="59255" marT="33860" marB="33860" anchor="ctr">
                    <a:solidFill>
                      <a:schemeClr val="bg1"/>
                    </a:solidFill>
                  </a:tcPr>
                </a:tc>
                <a:extLst>
                  <a:ext uri="{0D108BD9-81ED-4DB2-BD59-A6C34878D82A}">
                    <a16:rowId xmlns:a16="http://schemas.microsoft.com/office/drawing/2014/main" val="3940982513"/>
                  </a:ext>
                </a:extLst>
              </a:tr>
              <a:tr h="277551">
                <a:tc>
                  <a:txBody>
                    <a:bodyPr/>
                    <a:lstStyle/>
                    <a:p>
                      <a:r>
                        <a:rPr lang="zh-CN" altLang="en-US" sz="1000" b="0">
                          <a:effectLst/>
                          <a:latin typeface="Gill Sans MT" panose="020B0502020104020203" pitchFamily="34" charset="0"/>
                          <a:ea typeface="+mj-ea"/>
                        </a:rPr>
                        <a:t>执行</a:t>
                      </a:r>
                    </a:p>
                  </a:txBody>
                  <a:tcPr marL="59255" marR="59255" marT="33860" marB="33860" anchor="ctr"/>
                </a:tc>
                <a:tc>
                  <a:txBody>
                    <a:bodyPr/>
                    <a:lstStyle/>
                    <a:p>
                      <a:r>
                        <a:rPr lang="zh-CN" altLang="en-US" sz="1000" dirty="0">
                          <a:solidFill>
                            <a:srgbClr val="C00000"/>
                          </a:solidFill>
                          <a:effectLst/>
                          <a:latin typeface="Gill Sans MT" panose="020B0502020104020203" pitchFamily="34" charset="0"/>
                          <a:ea typeface="+mj-ea"/>
                        </a:rPr>
                        <a:t>程序执行是解释过程的一部分，因此是逐行执行的</a:t>
                      </a:r>
                    </a:p>
                  </a:txBody>
                  <a:tcPr marL="59255" marR="59255" marT="33860" marB="33860" anchor="ctr"/>
                </a:tc>
                <a:tc>
                  <a:txBody>
                    <a:bodyPr/>
                    <a:lstStyle/>
                    <a:p>
                      <a:r>
                        <a:rPr lang="zh-CN" altLang="en-US" sz="1000" dirty="0">
                          <a:solidFill>
                            <a:srgbClr val="C00000"/>
                          </a:solidFill>
                          <a:effectLst/>
                          <a:latin typeface="Gill Sans MT" panose="020B0502020104020203" pitchFamily="34" charset="0"/>
                          <a:ea typeface="+mj-ea"/>
                        </a:rPr>
                        <a:t>程序执行与编译是分开的，它只在整个输出程序编译后执行</a:t>
                      </a:r>
                    </a:p>
                  </a:txBody>
                  <a:tcPr marL="59255" marR="59255" marT="33860" marB="33860" anchor="ctr"/>
                </a:tc>
                <a:extLst>
                  <a:ext uri="{0D108BD9-81ED-4DB2-BD59-A6C34878D82A}">
                    <a16:rowId xmlns:a16="http://schemas.microsoft.com/office/drawing/2014/main" val="3408995334"/>
                  </a:ext>
                </a:extLst>
              </a:tr>
              <a:tr h="277551">
                <a:tc>
                  <a:txBody>
                    <a:bodyPr/>
                    <a:lstStyle/>
                    <a:p>
                      <a:r>
                        <a:rPr lang="zh-CN" altLang="en-US" sz="1000" b="0" dirty="0">
                          <a:effectLst/>
                          <a:latin typeface="Gill Sans MT" panose="020B0502020104020203" pitchFamily="34" charset="0"/>
                          <a:ea typeface="+mj-ea"/>
                        </a:rPr>
                        <a:t>生成程序</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不生成输出程序，所以他们在每次执行过程中都要评估源程序</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生成可以独立于原始程序运行的输出程序</a:t>
                      </a:r>
                      <a:r>
                        <a:rPr lang="en-US" altLang="zh-CN" sz="1000" dirty="0">
                          <a:solidFill>
                            <a:srgbClr val="59595A"/>
                          </a:solidFill>
                          <a:effectLst/>
                          <a:latin typeface="Gill Sans MT" panose="020B0502020104020203" pitchFamily="34" charset="0"/>
                          <a:ea typeface="+mj-ea"/>
                        </a:rPr>
                        <a:t>(</a:t>
                      </a:r>
                      <a:r>
                        <a:rPr lang="zh-CN" altLang="en-US" sz="1000" dirty="0">
                          <a:solidFill>
                            <a:srgbClr val="59595A"/>
                          </a:solidFill>
                          <a:effectLst/>
                          <a:latin typeface="Gill Sans MT" panose="020B0502020104020203" pitchFamily="34" charset="0"/>
                          <a:ea typeface="+mj-ea"/>
                        </a:rPr>
                        <a:t>以</a:t>
                      </a:r>
                      <a:r>
                        <a:rPr lang="en-US" sz="1000" dirty="0">
                          <a:solidFill>
                            <a:srgbClr val="59595A"/>
                          </a:solidFill>
                          <a:effectLst/>
                          <a:latin typeface="Gill Sans MT" panose="020B0502020104020203" pitchFamily="34" charset="0"/>
                          <a:ea typeface="+mj-ea"/>
                        </a:rPr>
                        <a:t>exe</a:t>
                      </a:r>
                      <a:r>
                        <a:rPr lang="zh-CN" altLang="en-US" sz="1000" dirty="0">
                          <a:solidFill>
                            <a:srgbClr val="59595A"/>
                          </a:solidFill>
                          <a:effectLst/>
                          <a:latin typeface="Gill Sans MT" panose="020B0502020104020203" pitchFamily="34" charset="0"/>
                          <a:ea typeface="+mj-ea"/>
                        </a:rPr>
                        <a:t>的形式</a:t>
                      </a:r>
                      <a:r>
                        <a:rPr lang="en-US" altLang="zh-CN" sz="1000" dirty="0">
                          <a:solidFill>
                            <a:srgbClr val="59595A"/>
                          </a:solidFill>
                          <a:effectLst/>
                          <a:latin typeface="Gill Sans MT" panose="020B0502020104020203" pitchFamily="34" charset="0"/>
                          <a:ea typeface="+mj-ea"/>
                        </a:rPr>
                        <a:t>)</a:t>
                      </a:r>
                    </a:p>
                  </a:txBody>
                  <a:tcPr marL="59255" marR="59255" marT="33860" marB="33860" anchor="ctr">
                    <a:solidFill>
                      <a:schemeClr val="bg1"/>
                    </a:solidFill>
                  </a:tcPr>
                </a:tc>
                <a:extLst>
                  <a:ext uri="{0D108BD9-81ED-4DB2-BD59-A6C34878D82A}">
                    <a16:rowId xmlns:a16="http://schemas.microsoft.com/office/drawing/2014/main" val="770393775"/>
                  </a:ext>
                </a:extLst>
              </a:tr>
              <a:tr h="277551">
                <a:tc>
                  <a:txBody>
                    <a:bodyPr/>
                    <a:lstStyle/>
                    <a:p>
                      <a:r>
                        <a:rPr lang="zh-CN" altLang="en-US" sz="1000" b="0" dirty="0">
                          <a:effectLst/>
                          <a:latin typeface="Gill Sans MT" panose="020B0502020104020203" pitchFamily="34" charset="0"/>
                          <a:ea typeface="+mj-ea"/>
                        </a:rPr>
                        <a:t>修改</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直接修改就可运行</a:t>
                      </a:r>
                    </a:p>
                  </a:txBody>
                  <a:tcPr marL="59255" marR="59255" marT="33860" marB="33860" anchor="ctr"/>
                </a:tc>
                <a:tc>
                  <a:txBody>
                    <a:bodyPr/>
                    <a:lstStyle/>
                    <a:p>
                      <a:r>
                        <a:rPr lang="zh-CN" altLang="en-US" sz="1000">
                          <a:solidFill>
                            <a:srgbClr val="59595A"/>
                          </a:solidFill>
                          <a:effectLst/>
                          <a:latin typeface="Gill Sans MT" panose="020B0502020104020203" pitchFamily="34" charset="0"/>
                          <a:ea typeface="+mj-ea"/>
                        </a:rPr>
                        <a:t>如果需要修改代码，则需要修改源代码，重新编译</a:t>
                      </a:r>
                    </a:p>
                  </a:txBody>
                  <a:tcPr marL="59255" marR="59255" marT="33860" marB="33860" anchor="ctr"/>
                </a:tc>
                <a:extLst>
                  <a:ext uri="{0D108BD9-81ED-4DB2-BD59-A6C34878D82A}">
                    <a16:rowId xmlns:a16="http://schemas.microsoft.com/office/drawing/2014/main" val="2840111291"/>
                  </a:ext>
                </a:extLst>
              </a:tr>
              <a:tr h="277551">
                <a:tc>
                  <a:txBody>
                    <a:bodyPr/>
                    <a:lstStyle/>
                    <a:p>
                      <a:pPr algn="l"/>
                      <a:r>
                        <a:rPr lang="zh-CN" altLang="en-US" sz="1000" b="0" dirty="0">
                          <a:effectLst/>
                          <a:latin typeface="Gill Sans MT" panose="020B0502020104020203" pitchFamily="34" charset="0"/>
                          <a:ea typeface="+mj-ea"/>
                        </a:rPr>
                        <a:t>运行速度</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慢</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快</a:t>
                      </a:r>
                    </a:p>
                  </a:txBody>
                  <a:tcPr marL="59255" marR="59255" marT="33860" marB="33860" anchor="ctr">
                    <a:solidFill>
                      <a:schemeClr val="bg1"/>
                    </a:solidFill>
                  </a:tcPr>
                </a:tc>
                <a:extLst>
                  <a:ext uri="{0D108BD9-81ED-4DB2-BD59-A6C34878D82A}">
                    <a16:rowId xmlns:a16="http://schemas.microsoft.com/office/drawing/2014/main" val="3018301973"/>
                  </a:ext>
                </a:extLst>
              </a:tr>
              <a:tr h="277551">
                <a:tc>
                  <a:txBody>
                    <a:bodyPr/>
                    <a:lstStyle/>
                    <a:p>
                      <a:pPr algn="l"/>
                      <a:r>
                        <a:rPr lang="zh-CN" altLang="en-US" sz="1000" b="0" dirty="0">
                          <a:effectLst/>
                          <a:latin typeface="Gill Sans MT" panose="020B0502020104020203" pitchFamily="34" charset="0"/>
                          <a:ea typeface="+mj-ea"/>
                        </a:rPr>
                        <a:t>内存</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它需要较少的内存，因为它不创建中间对象代码</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内存需求更多的是由于目标代码的创建</a:t>
                      </a:r>
                    </a:p>
                  </a:txBody>
                  <a:tcPr marL="59255" marR="59255" marT="33860" marB="33860" anchor="ctr"/>
                </a:tc>
                <a:extLst>
                  <a:ext uri="{0D108BD9-81ED-4DB2-BD59-A6C34878D82A}">
                    <a16:rowId xmlns:a16="http://schemas.microsoft.com/office/drawing/2014/main" val="506903514"/>
                  </a:ext>
                </a:extLst>
              </a:tr>
              <a:tr h="277551">
                <a:tc>
                  <a:txBody>
                    <a:bodyPr/>
                    <a:lstStyle/>
                    <a:p>
                      <a:pPr algn="l"/>
                      <a:r>
                        <a:rPr lang="zh-CN" altLang="en-US" sz="1000" b="0" dirty="0">
                          <a:effectLst/>
                          <a:latin typeface="Gill Sans MT" panose="020B0502020104020203" pitchFamily="34" charset="0"/>
                          <a:ea typeface="+mj-ea"/>
                        </a:rPr>
                        <a:t>错误</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解释器读取一条语句并显示错误。你必须纠正错误才能解释下一行</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编译器在编译时显示所有错误和警告。因此，不修正错误就不能运行程序</a:t>
                      </a:r>
                    </a:p>
                  </a:txBody>
                  <a:tcPr marL="59255" marR="59255" marT="33860" marB="33860" anchor="ctr">
                    <a:solidFill>
                      <a:schemeClr val="bg1"/>
                    </a:solidFill>
                  </a:tcPr>
                </a:tc>
                <a:extLst>
                  <a:ext uri="{0D108BD9-81ED-4DB2-BD59-A6C34878D82A}">
                    <a16:rowId xmlns:a16="http://schemas.microsoft.com/office/drawing/2014/main" val="1976568633"/>
                  </a:ext>
                </a:extLst>
              </a:tr>
              <a:tr h="277551">
                <a:tc>
                  <a:txBody>
                    <a:bodyPr/>
                    <a:lstStyle/>
                    <a:p>
                      <a:r>
                        <a:rPr lang="zh-CN" altLang="en-US" sz="1000" b="0" dirty="0">
                          <a:effectLst/>
                          <a:latin typeface="Gill Sans MT" panose="020B0502020104020203" pitchFamily="34" charset="0"/>
                          <a:ea typeface="+mj-ea"/>
                        </a:rPr>
                        <a:t>错误监测</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容易</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难</a:t>
                      </a:r>
                    </a:p>
                  </a:txBody>
                  <a:tcPr marL="59255" marR="59255" marT="33860" marB="33860" anchor="ctr"/>
                </a:tc>
                <a:extLst>
                  <a:ext uri="{0D108BD9-81ED-4DB2-BD59-A6C34878D82A}">
                    <a16:rowId xmlns:a16="http://schemas.microsoft.com/office/drawing/2014/main" val="4260443898"/>
                  </a:ext>
                </a:extLst>
              </a:tr>
              <a:tr h="277551">
                <a:tc>
                  <a:txBody>
                    <a:bodyPr/>
                    <a:lstStyle/>
                    <a:p>
                      <a:r>
                        <a:rPr lang="zh-CN" altLang="en-US" sz="1000" b="0" dirty="0">
                          <a:effectLst/>
                          <a:latin typeface="Gill Sans MT" panose="020B0502020104020203" pitchFamily="34" charset="0"/>
                          <a:ea typeface="+mj-ea"/>
                        </a:rPr>
                        <a:t>编程语言</a:t>
                      </a:r>
                    </a:p>
                  </a:txBody>
                  <a:tcPr marL="59255" marR="59255" marT="33860" marB="33860" anchor="ctr">
                    <a:solidFill>
                      <a:schemeClr val="bg1"/>
                    </a:solidFill>
                  </a:tcPr>
                </a:tc>
                <a:tc>
                  <a:txBody>
                    <a:bodyPr/>
                    <a:lstStyle/>
                    <a:p>
                      <a:r>
                        <a:rPr lang="en-US" sz="1000" dirty="0">
                          <a:solidFill>
                            <a:srgbClr val="59595A"/>
                          </a:solidFill>
                          <a:effectLst/>
                          <a:latin typeface="Gill Sans MT" panose="020B0502020104020203" pitchFamily="34" charset="0"/>
                          <a:ea typeface="+mj-ea"/>
                        </a:rPr>
                        <a:t>PHP, Perl, Python, Ruby</a:t>
                      </a:r>
                    </a:p>
                  </a:txBody>
                  <a:tcPr marL="59255" marR="59255" marT="33860" marB="33860" anchor="ctr">
                    <a:solidFill>
                      <a:schemeClr val="bg1"/>
                    </a:solidFill>
                  </a:tcPr>
                </a:tc>
                <a:tc>
                  <a:txBody>
                    <a:bodyPr/>
                    <a:lstStyle/>
                    <a:p>
                      <a:r>
                        <a:rPr lang="en-US" sz="1000" dirty="0">
                          <a:solidFill>
                            <a:srgbClr val="59595A"/>
                          </a:solidFill>
                          <a:effectLst/>
                          <a:latin typeface="Gill Sans MT" panose="020B0502020104020203" pitchFamily="34" charset="0"/>
                          <a:ea typeface="+mj-ea"/>
                        </a:rPr>
                        <a:t>C, C++, C#, Scala,  Java</a:t>
                      </a:r>
                    </a:p>
                  </a:txBody>
                  <a:tcPr marL="59255" marR="59255" marT="33860" marB="33860" anchor="ctr">
                    <a:solidFill>
                      <a:schemeClr val="bg1"/>
                    </a:solidFill>
                  </a:tcPr>
                </a:tc>
                <a:extLst>
                  <a:ext uri="{0D108BD9-81ED-4DB2-BD59-A6C34878D82A}">
                    <a16:rowId xmlns:a16="http://schemas.microsoft.com/office/drawing/2014/main" val="2078697461"/>
                  </a:ext>
                </a:extLst>
              </a:tr>
            </a:tbl>
          </a:graphicData>
        </a:graphic>
      </p:graphicFrame>
    </p:spTree>
    <p:extLst>
      <p:ext uri="{BB962C8B-B14F-4D97-AF65-F5344CB8AC3E}">
        <p14:creationId xmlns:p14="http://schemas.microsoft.com/office/powerpoint/2010/main" val="47020893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How</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Work</a:t>
            </a:r>
          </a:p>
        </p:txBody>
      </p:sp>
      <p:pic>
        <p:nvPicPr>
          <p:cNvPr id="3" name="图片 2">
            <a:extLst>
              <a:ext uri="{FF2B5EF4-FFF2-40B4-BE49-F238E27FC236}">
                <a16:creationId xmlns:a16="http://schemas.microsoft.com/office/drawing/2014/main" id="{DFFBA8B0-93DC-7545-A3A9-B7B5DE187094}"/>
              </a:ext>
            </a:extLst>
          </p:cNvPr>
          <p:cNvPicPr>
            <a:picLocks noChangeAspect="1"/>
          </p:cNvPicPr>
          <p:nvPr/>
        </p:nvPicPr>
        <p:blipFill>
          <a:blip r:embed="rId3"/>
          <a:stretch>
            <a:fillRect/>
          </a:stretch>
        </p:blipFill>
        <p:spPr>
          <a:xfrm>
            <a:off x="498321" y="1844824"/>
            <a:ext cx="11214100" cy="3746500"/>
          </a:xfrm>
          <a:prstGeom prst="rect">
            <a:avLst/>
          </a:prstGeom>
        </p:spPr>
      </p:pic>
    </p:spTree>
    <p:extLst>
      <p:ext uri="{BB962C8B-B14F-4D97-AF65-F5344CB8AC3E}">
        <p14:creationId xmlns:p14="http://schemas.microsoft.com/office/powerpoint/2010/main" val="88931031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How</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Work</a:t>
            </a:r>
          </a:p>
        </p:txBody>
      </p:sp>
      <p:pic>
        <p:nvPicPr>
          <p:cNvPr id="3" name="图片 2">
            <a:extLst>
              <a:ext uri="{FF2B5EF4-FFF2-40B4-BE49-F238E27FC236}">
                <a16:creationId xmlns:a16="http://schemas.microsoft.com/office/drawing/2014/main" id="{39CCAC21-98B2-2548-83FA-D283DE4E80D5}"/>
              </a:ext>
            </a:extLst>
          </p:cNvPr>
          <p:cNvPicPr>
            <a:picLocks noChangeAspect="1"/>
          </p:cNvPicPr>
          <p:nvPr/>
        </p:nvPicPr>
        <p:blipFill>
          <a:blip r:embed="rId3"/>
          <a:stretch>
            <a:fillRect/>
          </a:stretch>
        </p:blipFill>
        <p:spPr>
          <a:xfrm>
            <a:off x="491331" y="1916832"/>
            <a:ext cx="11214100" cy="3746500"/>
          </a:xfrm>
          <a:prstGeom prst="rect">
            <a:avLst/>
          </a:prstGeom>
        </p:spPr>
      </p:pic>
    </p:spTree>
    <p:extLst>
      <p:ext uri="{BB962C8B-B14F-4D97-AF65-F5344CB8AC3E}">
        <p14:creationId xmlns:p14="http://schemas.microsoft.com/office/powerpoint/2010/main" val="240847582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54DE62AD-4C15-5D4B-ABC7-AD7E2C037FAC}"/>
              </a:ext>
            </a:extLst>
          </p:cNvPr>
          <p:cNvPicPr>
            <a:picLocks noChangeAspect="1"/>
          </p:cNvPicPr>
          <p:nvPr/>
        </p:nvPicPr>
        <p:blipFill>
          <a:blip r:embed="rId3"/>
          <a:stretch>
            <a:fillRect/>
          </a:stretch>
        </p:blipFill>
        <p:spPr>
          <a:xfrm>
            <a:off x="2034381" y="1412776"/>
            <a:ext cx="8128000" cy="4572000"/>
          </a:xfrm>
          <a:prstGeom prst="rect">
            <a:avLst/>
          </a:prstGeom>
        </p:spPr>
      </p:pic>
    </p:spTree>
    <p:extLst>
      <p:ext uri="{BB962C8B-B14F-4D97-AF65-F5344CB8AC3E}">
        <p14:creationId xmlns:p14="http://schemas.microsoft.com/office/powerpoint/2010/main" val="275568622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4" name="内容占位符 3">
            <a:extLst>
              <a:ext uri="{FF2B5EF4-FFF2-40B4-BE49-F238E27FC236}">
                <a16:creationId xmlns:a16="http://schemas.microsoft.com/office/drawing/2014/main" id="{53C0167A-3E43-054C-A6D9-40FDB39E1B92}"/>
              </a:ext>
            </a:extLst>
          </p:cNvPr>
          <p:cNvSpPr>
            <a:spLocks noGrp="1"/>
          </p:cNvSpPr>
          <p:nvPr>
            <p:ph sz="half" idx="1"/>
          </p:nvPr>
        </p:nvSpPr>
        <p:spPr>
          <a:xfrm>
            <a:off x="623635" y="1412776"/>
            <a:ext cx="11163378" cy="4608512"/>
          </a:xfrm>
        </p:spPr>
        <p:txBody>
          <a:bodyPr/>
          <a:lstStyle/>
          <a:p>
            <a:pPr marL="0" indent="0">
              <a:lnSpc>
                <a:spcPct val="150000"/>
              </a:lnSpc>
              <a:buNone/>
            </a:pPr>
            <a:r>
              <a:rPr lang="zh-CN" altLang="en-US" dirty="0">
                <a:latin typeface="Gill Sans MT" panose="020B0502020104020203" pitchFamily="34" charset="0"/>
              </a:rPr>
              <a:t>程序主要有两种运行方式：</a:t>
            </a:r>
          </a:p>
          <a:p>
            <a:pPr>
              <a:lnSpc>
                <a:spcPct val="150000"/>
              </a:lnSpc>
            </a:pPr>
            <a:r>
              <a:rPr lang="zh-CN" altLang="en-US" dirty="0">
                <a:latin typeface="Gill Sans MT" panose="020B0502020104020203" pitchFamily="34" charset="0"/>
              </a:rPr>
              <a:t>静态编译：程序在执行前全部被编译为机器码，称为 </a:t>
            </a:r>
            <a:r>
              <a:rPr lang="en-US" altLang="zh-CN" dirty="0">
                <a:latin typeface="Gill Sans MT" panose="020B0502020104020203" pitchFamily="34" charset="0"/>
              </a:rPr>
              <a:t>AOT</a:t>
            </a:r>
            <a:r>
              <a:rPr lang="zh-CN" altLang="en-US" dirty="0">
                <a:latin typeface="Gill Sans MT" panose="020B0502020104020203" pitchFamily="34" charset="0"/>
              </a:rPr>
              <a:t>（</a:t>
            </a:r>
            <a:r>
              <a:rPr lang="en-US" altLang="zh-CN" dirty="0">
                <a:latin typeface="Gill Sans MT" panose="020B0502020104020203" pitchFamily="34" charset="0"/>
              </a:rPr>
              <a:t>Ahead of time</a:t>
            </a:r>
            <a:r>
              <a:rPr lang="zh-CN" altLang="en-US" dirty="0">
                <a:latin typeface="Gill Sans MT" panose="020B0502020104020203" pitchFamily="34" charset="0"/>
              </a:rPr>
              <a:t>），即“提前编译”；</a:t>
            </a:r>
          </a:p>
          <a:p>
            <a:pPr>
              <a:lnSpc>
                <a:spcPct val="150000"/>
              </a:lnSpc>
            </a:pPr>
            <a:r>
              <a:rPr lang="zh-CN" altLang="en-US" dirty="0">
                <a:latin typeface="Gill Sans MT" panose="020B0502020104020203" pitchFamily="34" charset="0"/>
              </a:rPr>
              <a:t>动态解释：程序边编译边运行，通常将这种类型称为 </a:t>
            </a:r>
            <a:r>
              <a:rPr lang="en-US" altLang="zh-CN" dirty="0">
                <a:latin typeface="Gill Sans MT" panose="020B0502020104020203" pitchFamily="34" charset="0"/>
              </a:rPr>
              <a:t>JIT</a:t>
            </a:r>
            <a:r>
              <a:rPr lang="zh-CN" altLang="en-US" dirty="0">
                <a:latin typeface="Gill Sans MT" panose="020B0502020104020203" pitchFamily="34" charset="0"/>
              </a:rPr>
              <a:t>（</a:t>
            </a:r>
            <a:r>
              <a:rPr lang="en-US" altLang="zh-CN" dirty="0">
                <a:latin typeface="Gill Sans MT" panose="020B0502020104020203" pitchFamily="34" charset="0"/>
              </a:rPr>
              <a:t>Just in time</a:t>
            </a:r>
            <a:r>
              <a:rPr lang="zh-CN" altLang="en-US" dirty="0">
                <a:latin typeface="Gill Sans MT" panose="020B0502020104020203" pitchFamily="34" charset="0"/>
              </a:rPr>
              <a:t>），即“即时编译”；</a:t>
            </a:r>
          </a:p>
          <a:p>
            <a:pPr marL="0" indent="0">
              <a:lnSpc>
                <a:spcPct val="150000"/>
              </a:lnSpc>
              <a:buNone/>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16490397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21243</TotalTime>
  <Words>1309</Words>
  <Application>Microsoft Macintosh PowerPoint</Application>
  <PresentationFormat>自定义</PresentationFormat>
  <Paragraphs>152</Paragraphs>
  <Slides>18</Slides>
  <Notes>16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18</vt:i4>
      </vt:variant>
    </vt:vector>
  </HeadingPairs>
  <TitlesOfParts>
    <vt:vector size="38"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Question</vt:lpstr>
      <vt:lpstr>Compiler and Interpreter - 编译器与解释器</vt:lpstr>
      <vt:lpstr>Compiler and Interpreter - 编译器与解释器</vt:lpstr>
      <vt:lpstr>How Compiler Work</vt:lpstr>
      <vt:lpstr>How Interpreter Work</vt:lpstr>
      <vt:lpstr>Just in time and Ahead of time - JIT和AOT编译方式</vt:lpstr>
      <vt:lpstr>Just in time and Ahead of time - JIT和AOT编译方式</vt:lpstr>
      <vt:lpstr>Just in time and Ahead of time - JIT和AOT编译方式</vt:lpstr>
      <vt:lpstr>Question</vt:lpstr>
      <vt:lpstr>Question</vt:lpstr>
      <vt:lpstr>Question</vt:lpstr>
      <vt:lpstr>Pass</vt:lpstr>
      <vt:lpstr>Intermediate Representations, IR</vt:lpstr>
      <vt:lpstr>Traditional Compiler 传统编译器</vt:lpstr>
      <vt:lpstr>AI Compiler - AI编译器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3353</cp:revision>
  <dcterms:created xsi:type="dcterms:W3CDTF">2015-01-14T10:38:57Z</dcterms:created>
  <dcterms:modified xsi:type="dcterms:W3CDTF">2023-07-24T17:10:27Z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